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3" r:id="rId3"/>
    <p:sldId id="264" r:id="rId4"/>
    <p:sldId id="319" r:id="rId5"/>
    <p:sldId id="323" r:id="rId6"/>
    <p:sldId id="320" r:id="rId7"/>
    <p:sldId id="324" r:id="rId8"/>
    <p:sldId id="266" r:id="rId9"/>
    <p:sldId id="267" r:id="rId10"/>
    <p:sldId id="325" r:id="rId11"/>
    <p:sldId id="268" r:id="rId12"/>
    <p:sldId id="269" r:id="rId13"/>
    <p:sldId id="270" r:id="rId14"/>
    <p:sldId id="305" r:id="rId15"/>
    <p:sldId id="317" r:id="rId16"/>
    <p:sldId id="322" r:id="rId17"/>
    <p:sldId id="32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42DA6-BE88-4A27-B82B-DA5975DD1E25}" v="7" dt="2025-04-03T16:54:49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tt, Sally" userId="2e72303c-06ec-48d7-9583-bce9964a50c8" providerId="ADAL" clId="{F7B42DA6-BE88-4A27-B82B-DA5975DD1E25}"/>
    <pc:docChg chg="custSel addSld modSld">
      <pc:chgData name="Willett, Sally" userId="2e72303c-06ec-48d7-9583-bce9964a50c8" providerId="ADAL" clId="{F7B42DA6-BE88-4A27-B82B-DA5975DD1E25}" dt="2025-04-03T16:55:14.831" v="341" actId="20577"/>
      <pc:docMkLst>
        <pc:docMk/>
      </pc:docMkLst>
      <pc:sldChg chg="modSp mod">
        <pc:chgData name="Willett, Sally" userId="2e72303c-06ec-48d7-9583-bce9964a50c8" providerId="ADAL" clId="{F7B42DA6-BE88-4A27-B82B-DA5975DD1E25}" dt="2025-04-03T16:55:14.831" v="341" actId="20577"/>
        <pc:sldMkLst>
          <pc:docMk/>
          <pc:sldMk cId="2406839284" sldId="256"/>
        </pc:sldMkLst>
        <pc:spChg chg="mod">
          <ac:chgData name="Willett, Sally" userId="2e72303c-06ec-48d7-9583-bce9964a50c8" providerId="ADAL" clId="{F7B42DA6-BE88-4A27-B82B-DA5975DD1E25}" dt="2025-04-03T16:55:14.831" v="341" actId="20577"/>
          <ac:spMkLst>
            <pc:docMk/>
            <pc:sldMk cId="2406839284" sldId="256"/>
            <ac:spMk id="3" creationId="{00000000-0000-0000-0000-000000000000}"/>
          </ac:spMkLst>
        </pc:spChg>
      </pc:sldChg>
      <pc:sldChg chg="modSp mod">
        <pc:chgData name="Willett, Sally" userId="2e72303c-06ec-48d7-9583-bce9964a50c8" providerId="ADAL" clId="{F7B42DA6-BE88-4A27-B82B-DA5975DD1E25}" dt="2025-04-03T16:49:45.740" v="96" actId="20577"/>
        <pc:sldMkLst>
          <pc:docMk/>
          <pc:sldMk cId="235117666" sldId="305"/>
        </pc:sldMkLst>
        <pc:spChg chg="mod">
          <ac:chgData name="Willett, Sally" userId="2e72303c-06ec-48d7-9583-bce9964a50c8" providerId="ADAL" clId="{F7B42DA6-BE88-4A27-B82B-DA5975DD1E25}" dt="2025-04-03T16:49:45.740" v="96" actId="20577"/>
          <ac:spMkLst>
            <pc:docMk/>
            <pc:sldMk cId="235117666" sldId="305"/>
            <ac:spMk id="4" creationId="{00000000-0000-0000-0000-000000000000}"/>
          </ac:spMkLst>
        </pc:spChg>
      </pc:sldChg>
      <pc:sldChg chg="addSp delSp modSp mod">
        <pc:chgData name="Willett, Sally" userId="2e72303c-06ec-48d7-9583-bce9964a50c8" providerId="ADAL" clId="{F7B42DA6-BE88-4A27-B82B-DA5975DD1E25}" dt="2025-04-03T16:52:56.954" v="309" actId="20577"/>
        <pc:sldMkLst>
          <pc:docMk/>
          <pc:sldMk cId="1552755208" sldId="322"/>
        </pc:sldMkLst>
        <pc:spChg chg="mod">
          <ac:chgData name="Willett, Sally" userId="2e72303c-06ec-48d7-9583-bce9964a50c8" providerId="ADAL" clId="{F7B42DA6-BE88-4A27-B82B-DA5975DD1E25}" dt="2025-04-03T16:52:27.529" v="240" actId="20577"/>
          <ac:spMkLst>
            <pc:docMk/>
            <pc:sldMk cId="1552755208" sldId="322"/>
            <ac:spMk id="2" creationId="{00000000-0000-0000-0000-000000000000}"/>
          </ac:spMkLst>
        </pc:spChg>
        <pc:spChg chg="add">
          <ac:chgData name="Willett, Sally" userId="2e72303c-06ec-48d7-9583-bce9964a50c8" providerId="ADAL" clId="{F7B42DA6-BE88-4A27-B82B-DA5975DD1E25}" dt="2025-04-03T16:50:54.279" v="186"/>
          <ac:spMkLst>
            <pc:docMk/>
            <pc:sldMk cId="1552755208" sldId="322"/>
            <ac:spMk id="3" creationId="{401A49DC-B74F-67EF-3242-E0478A9D93E5}"/>
          </ac:spMkLst>
        </pc:spChg>
        <pc:spChg chg="mod">
          <ac:chgData name="Willett, Sally" userId="2e72303c-06ec-48d7-9583-bce9964a50c8" providerId="ADAL" clId="{F7B42DA6-BE88-4A27-B82B-DA5975DD1E25}" dt="2025-04-03T16:52:56.954" v="309" actId="20577"/>
          <ac:spMkLst>
            <pc:docMk/>
            <pc:sldMk cId="1552755208" sldId="322"/>
            <ac:spMk id="4" creationId="{00000000-0000-0000-0000-000000000000}"/>
          </ac:spMkLst>
        </pc:spChg>
        <pc:spChg chg="add mod">
          <ac:chgData name="Willett, Sally" userId="2e72303c-06ec-48d7-9583-bce9964a50c8" providerId="ADAL" clId="{F7B42DA6-BE88-4A27-B82B-DA5975DD1E25}" dt="2025-04-03T16:51:07.094" v="188"/>
          <ac:spMkLst>
            <pc:docMk/>
            <pc:sldMk cId="1552755208" sldId="322"/>
            <ac:spMk id="5" creationId="{C89E80E8-3B5F-2C97-8E4F-D64856BC3A40}"/>
          </ac:spMkLst>
        </pc:spChg>
        <pc:spChg chg="add del mod">
          <ac:chgData name="Willett, Sally" userId="2e72303c-06ec-48d7-9583-bce9964a50c8" providerId="ADAL" clId="{F7B42DA6-BE88-4A27-B82B-DA5975DD1E25}" dt="2025-04-03T16:51:45.524" v="197"/>
          <ac:spMkLst>
            <pc:docMk/>
            <pc:sldMk cId="1552755208" sldId="322"/>
            <ac:spMk id="6" creationId="{D2A5BEBD-8E85-45A4-E9E6-C99ECACCE9D0}"/>
          </ac:spMkLst>
        </pc:spChg>
        <pc:spChg chg="add del mod">
          <ac:chgData name="Willett, Sally" userId="2e72303c-06ec-48d7-9583-bce9964a50c8" providerId="ADAL" clId="{F7B42DA6-BE88-4A27-B82B-DA5975DD1E25}" dt="2025-04-03T16:51:45.520" v="195" actId="21"/>
          <ac:spMkLst>
            <pc:docMk/>
            <pc:sldMk cId="1552755208" sldId="322"/>
            <ac:spMk id="8" creationId="{BBA0A5AC-73D8-74F6-0BA3-1B0EAF60B189}"/>
          </ac:spMkLst>
        </pc:spChg>
      </pc:sldChg>
      <pc:sldChg chg="modSp add mod">
        <pc:chgData name="Willett, Sally" userId="2e72303c-06ec-48d7-9583-bce9964a50c8" providerId="ADAL" clId="{F7B42DA6-BE88-4A27-B82B-DA5975DD1E25}" dt="2025-04-03T16:53:18.856" v="331" actId="20577"/>
        <pc:sldMkLst>
          <pc:docMk/>
          <pc:sldMk cId="2312922544" sldId="326"/>
        </pc:sldMkLst>
        <pc:spChg chg="mod">
          <ac:chgData name="Willett, Sally" userId="2e72303c-06ec-48d7-9583-bce9964a50c8" providerId="ADAL" clId="{F7B42DA6-BE88-4A27-B82B-DA5975DD1E25}" dt="2025-04-03T16:52:40.441" v="270" actId="20577"/>
          <ac:spMkLst>
            <pc:docMk/>
            <pc:sldMk cId="2312922544" sldId="326"/>
            <ac:spMk id="2" creationId="{00000000-0000-0000-0000-000000000000}"/>
          </ac:spMkLst>
        </pc:spChg>
        <pc:spChg chg="mod">
          <ac:chgData name="Willett, Sally" userId="2e72303c-06ec-48d7-9583-bce9964a50c8" providerId="ADAL" clId="{F7B42DA6-BE88-4A27-B82B-DA5975DD1E25}" dt="2025-04-03T16:53:18.856" v="331" actId="20577"/>
          <ac:spMkLst>
            <pc:docMk/>
            <pc:sldMk cId="2312922544" sldId="32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tbend-my.sharepoint.com/:i:/g/personal/peter_yackus_fortbendisd_gov/EU63UnXp4jZAupJ0doVn3iIBlUrDyi2X57YVD5pAu9sfmA?e=yzJpyu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tbend-my.sharepoint.com/:i:/g/personal/peter_yackus_fortbendisd_gov/Ea_vOTlnc6NOtGxBUSXy_PgBeh0DQbEYk0CKyC71w4-MVQ?e=F5SqA1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BOBCAT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834" y="4540784"/>
            <a:ext cx="8144134" cy="1810818"/>
          </a:xfrm>
        </p:spPr>
        <p:txBody>
          <a:bodyPr>
            <a:normAutofit/>
          </a:bodyPr>
          <a:lstStyle/>
          <a:p>
            <a:r>
              <a:rPr lang="en-US" sz="3200"/>
              <a:t>April 8 and 9, 2025</a:t>
            </a:r>
            <a:endParaRPr lang="en-US" sz="3200" dirty="0"/>
          </a:p>
          <a:p>
            <a:r>
              <a:rPr lang="en-US" sz="3200" dirty="0"/>
              <a:t>STAAR Testing Information </a:t>
            </a:r>
          </a:p>
        </p:txBody>
      </p:sp>
    </p:spTree>
    <p:extLst>
      <p:ext uri="{BB962C8B-B14F-4D97-AF65-F5344CB8AC3E}">
        <p14:creationId xmlns:p14="http://schemas.microsoft.com/office/powerpoint/2010/main" val="240683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47" y="2336873"/>
            <a:ext cx="9873572" cy="359931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Make sure you charge your laptop the night before your test.  </a:t>
            </a:r>
          </a:p>
          <a:p>
            <a:r>
              <a:rPr lang="en-US" sz="2800" dirty="0"/>
              <a:t>Bring your laptop AND your charger with you on test days.  FCMS does not have chargers for you to borrow. </a:t>
            </a:r>
          </a:p>
          <a:p>
            <a:r>
              <a:rPr lang="en-US" sz="2800" dirty="0"/>
              <a:t>Only students who are STAAR testing will be able to check out a day use computer in the morning.  If we run out of loaners you will have to test on a makeup day.</a:t>
            </a:r>
          </a:p>
          <a:p>
            <a:r>
              <a:rPr lang="en-US" sz="2800" dirty="0"/>
              <a:t>Make sure you check your computers to see if you need any updates.</a:t>
            </a:r>
          </a:p>
        </p:txBody>
      </p:sp>
    </p:spTree>
    <p:extLst>
      <p:ext uri="{BB962C8B-B14F-4D97-AF65-F5344CB8AC3E}">
        <p14:creationId xmlns:p14="http://schemas.microsoft.com/office/powerpoint/2010/main" val="752015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217" y="2336873"/>
            <a:ext cx="6035040" cy="3599316"/>
          </a:xfrm>
        </p:spPr>
        <p:txBody>
          <a:bodyPr/>
          <a:lstStyle/>
          <a:p>
            <a:r>
              <a:rPr lang="en-US" sz="2800" dirty="0"/>
              <a:t>Students should come to school well rested after a good night’s sleep of at least 8-10 hours.</a:t>
            </a:r>
          </a:p>
          <a:p>
            <a:r>
              <a:rPr lang="en-US" sz="2800" dirty="0"/>
              <a:t>Eat a healthy breakfast, not just junk food and sugary items.</a:t>
            </a:r>
          </a:p>
          <a:p>
            <a:r>
              <a:rPr lang="en-US" sz="2800" dirty="0"/>
              <a:t>Your lunch may be later than you normally eat.</a:t>
            </a:r>
          </a:p>
          <a:p>
            <a:endParaRPr lang="en-US" dirty="0"/>
          </a:p>
        </p:txBody>
      </p:sp>
      <p:pic>
        <p:nvPicPr>
          <p:cNvPr id="4" name="Picture 3" descr="GoNutrition Cream Of Rice+ Review - &lt;strong&gt;Breakfast&lt;/strong&gt; Just Got Interest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3" y="2336873"/>
            <a:ext cx="38100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56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47" y="2336872"/>
            <a:ext cx="6777920" cy="4272933"/>
          </a:xfrm>
        </p:spPr>
        <p:txBody>
          <a:bodyPr>
            <a:normAutofit/>
          </a:bodyPr>
          <a:lstStyle/>
          <a:p>
            <a:r>
              <a:rPr lang="en-US" sz="2800" dirty="0"/>
              <a:t>Bring a book if you want to read after testing</a:t>
            </a:r>
          </a:p>
          <a:p>
            <a:r>
              <a:rPr lang="en-US" sz="2800" dirty="0"/>
              <a:t>You can only read (not e-reader or from phone) or sleep/rest after you turn in your test</a:t>
            </a:r>
          </a:p>
          <a:p>
            <a:r>
              <a:rPr lang="en-US" sz="2800" dirty="0"/>
              <a:t>Phones should be left in your locker or must be turned into testing teacher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 descr="blogGNOSIS: On Loving God with Your Min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777" y="2717075"/>
            <a:ext cx="3989290" cy="345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8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883073" cy="4377436"/>
          </a:xfrm>
        </p:spPr>
        <p:txBody>
          <a:bodyPr>
            <a:normAutofit/>
          </a:bodyPr>
          <a:lstStyle/>
          <a:p>
            <a:r>
              <a:rPr lang="en-US" dirty="0"/>
              <a:t>An email was sent home informing you and your parent/guardian of Texas Education Agency’s (TEA) and Fort Bend Independent School District’s policy in regards to cell phones and standardizing test including STAAR testing. </a:t>
            </a:r>
          </a:p>
          <a:p>
            <a:r>
              <a:rPr lang="en-US" dirty="0"/>
              <a:t>You will not get a score for the STAAR test if you are caught with a cell phone or apple watch while testing.  </a:t>
            </a:r>
          </a:p>
          <a:p>
            <a:endParaRPr lang="en-US" dirty="0"/>
          </a:p>
        </p:txBody>
      </p:sp>
      <p:pic>
        <p:nvPicPr>
          <p:cNvPr id="4" name="Picture 3" descr="&lt;strong&gt;cell phone&lt;/strong&gt; b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581" y="2574334"/>
            <a:ext cx="324802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6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231473"/>
            <a:ext cx="10109598" cy="370471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Your teachers have given you many strategies during the school year, make sure you use them.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Take your time on the STAAR test.  There is no need to rush.  There is no prize for finishing the test 1</a:t>
            </a:r>
            <a:r>
              <a:rPr lang="en-US" sz="3200" baseline="30000" dirty="0"/>
              <a:t>st</a:t>
            </a:r>
            <a:r>
              <a:rPr lang="en-US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Take small breaks during your test in order to keep your mind sharp.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Ms. Willett will be at lunches this week to let students know their room number.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35117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HB4545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231473"/>
            <a:ext cx="10109598" cy="370471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House Bill 4545 states that any student who does not pass the STAAR test will need to have 30 hours of extra intervention for EACH subject that you fail.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Some students are getting those extra hours now in Bobcat time, 7:30am morning tutorials or Saturday tutorials.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100" b="1" dirty="0"/>
              <a:t>Make sure you take the test serious and do your best.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100" b="1" dirty="0"/>
              <a:t>Take your time, check your work, redo problems, </a:t>
            </a:r>
            <a:r>
              <a:rPr lang="en-US" sz="4100" b="1" dirty="0" err="1"/>
              <a:t>etc</a:t>
            </a:r>
            <a:r>
              <a:rPr lang="en-US" sz="4100" b="1" dirty="0"/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381491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 off TEAMS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231473"/>
            <a:ext cx="10109598" cy="409975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Please watch the video about how to turn off TEAMS from opening up.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hlinkClick r:id="rId2"/>
              </a:rPr>
              <a:t>How to turn off TEAMS</a:t>
            </a: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sz="41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552755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for computer updates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231473"/>
            <a:ext cx="10109598" cy="409975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Please watch the video about how to check for computer updates.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hlinkClick r:id="rId2"/>
              </a:rPr>
              <a:t>How to check for updates</a:t>
            </a: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endParaRPr lang="en-US" sz="41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31292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TESTING 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467503"/>
            <a:ext cx="8803311" cy="4259870"/>
          </a:xfrm>
        </p:spPr>
        <p:txBody>
          <a:bodyPr>
            <a:normAutofit/>
          </a:bodyPr>
          <a:lstStyle/>
          <a:p>
            <a:r>
              <a:rPr lang="en-US" sz="2800" dirty="0"/>
              <a:t>April 15- 7</a:t>
            </a:r>
            <a:r>
              <a:rPr lang="en-US" sz="2800" baseline="30000" dirty="0"/>
              <a:t>th</a:t>
            </a:r>
            <a:r>
              <a:rPr lang="en-US" sz="2800" dirty="0"/>
              <a:t> and 8</a:t>
            </a:r>
            <a:r>
              <a:rPr lang="en-US" sz="2800" baseline="30000" dirty="0"/>
              <a:t>th</a:t>
            </a:r>
            <a:r>
              <a:rPr lang="en-US" sz="2800" dirty="0"/>
              <a:t> grade ELA</a:t>
            </a:r>
          </a:p>
          <a:p>
            <a:r>
              <a:rPr lang="en-US" sz="2800" dirty="0"/>
              <a:t>April 16- 6</a:t>
            </a:r>
            <a:r>
              <a:rPr lang="en-US" sz="2800" baseline="30000" dirty="0"/>
              <a:t>th</a:t>
            </a:r>
            <a:r>
              <a:rPr lang="en-US" sz="2800" dirty="0"/>
              <a:t> grade ELA</a:t>
            </a:r>
          </a:p>
          <a:p>
            <a:r>
              <a:rPr lang="en-US" sz="2800" dirty="0"/>
              <a:t>April 22- 8</a:t>
            </a:r>
            <a:r>
              <a:rPr lang="en-US" sz="2800" baseline="30000" dirty="0"/>
              <a:t>th</a:t>
            </a:r>
            <a:r>
              <a:rPr lang="en-US" sz="2800" dirty="0"/>
              <a:t> grade Social Studies</a:t>
            </a:r>
          </a:p>
          <a:p>
            <a:r>
              <a:rPr lang="en-US" sz="2800" dirty="0"/>
              <a:t>April 23- 8</a:t>
            </a:r>
            <a:r>
              <a:rPr lang="en-US" sz="2800" baseline="30000" dirty="0"/>
              <a:t>th</a:t>
            </a:r>
            <a:r>
              <a:rPr lang="en-US" sz="2800" dirty="0"/>
              <a:t> grade Science/Bio</a:t>
            </a:r>
          </a:p>
          <a:p>
            <a:r>
              <a:rPr lang="en-US" sz="2800" dirty="0"/>
              <a:t>April 29- 7</a:t>
            </a:r>
            <a:r>
              <a:rPr lang="en-US" sz="2800" baseline="30000" dirty="0"/>
              <a:t>th</a:t>
            </a:r>
            <a:r>
              <a:rPr lang="en-US" sz="2800" dirty="0"/>
              <a:t> and 8</a:t>
            </a:r>
            <a:r>
              <a:rPr lang="en-US" sz="2800" baseline="30000" dirty="0"/>
              <a:t>th</a:t>
            </a:r>
            <a:r>
              <a:rPr lang="en-US" sz="2800" dirty="0"/>
              <a:t> grade Math</a:t>
            </a:r>
          </a:p>
          <a:p>
            <a:r>
              <a:rPr lang="en-US" sz="2800" dirty="0"/>
              <a:t>April 29- Algebra EOC</a:t>
            </a:r>
          </a:p>
          <a:p>
            <a:r>
              <a:rPr lang="en-US" sz="2800" dirty="0"/>
              <a:t>April 30- 6</a:t>
            </a:r>
            <a:r>
              <a:rPr lang="en-US" sz="2800" baseline="30000" dirty="0"/>
              <a:t>th</a:t>
            </a:r>
            <a:r>
              <a:rPr lang="en-US" sz="2800" dirty="0"/>
              <a:t> grade Math</a:t>
            </a:r>
          </a:p>
        </p:txBody>
      </p:sp>
      <p:pic>
        <p:nvPicPr>
          <p:cNvPr id="6" name="Picture 5" descr="LMSNJASK - Test Prep Doesn't Have to be Boring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86" y="2195439"/>
            <a:ext cx="5371428" cy="412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0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43" y="2036428"/>
            <a:ext cx="8770331" cy="452112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students testing on the dates below will need a sack lunch: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April 15- 7</a:t>
            </a:r>
            <a:r>
              <a:rPr lang="en-US" sz="1800" baseline="30000" dirty="0"/>
              <a:t>th</a:t>
            </a:r>
            <a:r>
              <a:rPr lang="en-US" sz="1800" dirty="0"/>
              <a:t> and 8</a:t>
            </a:r>
            <a:r>
              <a:rPr lang="en-US" sz="1800" baseline="30000" dirty="0"/>
              <a:t>th</a:t>
            </a:r>
            <a:r>
              <a:rPr lang="en-US" sz="1800" dirty="0"/>
              <a:t> grade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April 16- 6</a:t>
            </a:r>
            <a:r>
              <a:rPr lang="en-US" sz="1800" baseline="30000" dirty="0"/>
              <a:t>th</a:t>
            </a:r>
            <a:r>
              <a:rPr lang="en-US" sz="1800" dirty="0"/>
              <a:t> grade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April 30- 6</a:t>
            </a:r>
            <a:r>
              <a:rPr lang="en-US" sz="1800" baseline="30000" dirty="0"/>
              <a:t>th</a:t>
            </a:r>
            <a:r>
              <a:rPr lang="en-US" sz="1800" dirty="0"/>
              <a:t> grade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All other dates students will be eating in the cafeteria.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Students that need a sack lunch will have a chance to pre-order lunches this week during lunch.  You should have already asked your parents if you need to order a lunch or if you will bring a sack lunch.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Lunches CAN NOT be delivered to students on any testing day. PLAN AHEAD and bring lunch or order from the cafeteria.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Microwaves WILL NOT be available to students on testing days.</a:t>
            </a:r>
            <a:endParaRPr lang="en-US" sz="2000" b="1" dirty="0"/>
          </a:p>
        </p:txBody>
      </p:sp>
      <p:pic>
        <p:nvPicPr>
          <p:cNvPr id="5" name="Picture 4" descr="brown &lt;strong&gt;bag&lt;/strong&gt; it every day and awesomely with the reusable brown paper &lt;strong&gt;bag&lt;/strong&gt;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51" y="2203450"/>
            <a:ext cx="2745014" cy="223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43" y="2036428"/>
            <a:ext cx="10331642" cy="452112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April 15- 6</a:t>
            </a:r>
            <a:r>
              <a:rPr lang="en-US" sz="3200" baseline="30000" dirty="0"/>
              <a:t>th</a:t>
            </a:r>
            <a:r>
              <a:rPr lang="en-US" sz="3200" dirty="0"/>
              <a:t> gr eats A lunch.  7</a:t>
            </a:r>
            <a:r>
              <a:rPr lang="en-US" sz="3200" baseline="30000" dirty="0"/>
              <a:t>th</a:t>
            </a:r>
            <a:r>
              <a:rPr lang="en-US" sz="3200" dirty="0"/>
              <a:t> and 8</a:t>
            </a:r>
            <a:r>
              <a:rPr lang="en-US" sz="3200" baseline="30000" dirty="0"/>
              <a:t>th</a:t>
            </a:r>
            <a:r>
              <a:rPr lang="en-US" sz="3200" dirty="0"/>
              <a:t> gr eats at 12:30pm in testing room. 7</a:t>
            </a:r>
            <a:r>
              <a:rPr lang="en-US" sz="3200" baseline="30000" dirty="0"/>
              <a:t>th</a:t>
            </a:r>
            <a:r>
              <a:rPr lang="en-US" sz="3200" dirty="0"/>
              <a:t> and 8</a:t>
            </a:r>
            <a:r>
              <a:rPr lang="en-US" sz="3200" baseline="30000" dirty="0"/>
              <a:t>th</a:t>
            </a:r>
            <a:r>
              <a:rPr lang="en-US" sz="3200" dirty="0"/>
              <a:t> graders need sack lunches.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April 16 and April 30- 7</a:t>
            </a:r>
            <a:r>
              <a:rPr lang="en-US" sz="3200" baseline="30000" dirty="0"/>
              <a:t>th</a:t>
            </a:r>
            <a:r>
              <a:rPr lang="en-US" sz="3200" dirty="0"/>
              <a:t> and 8</a:t>
            </a:r>
            <a:r>
              <a:rPr lang="en-US" sz="3200" baseline="30000" dirty="0"/>
              <a:t>th</a:t>
            </a:r>
            <a:r>
              <a:rPr lang="en-US" sz="3200" dirty="0"/>
              <a:t> gr eats B and C lunch as normal.  6</a:t>
            </a:r>
            <a:r>
              <a:rPr lang="en-US" sz="3200" baseline="30000" dirty="0"/>
              <a:t>th</a:t>
            </a:r>
            <a:r>
              <a:rPr lang="en-US" sz="3200" dirty="0"/>
              <a:t> gr eats at 11:30am in testing room.  6</a:t>
            </a:r>
            <a:r>
              <a:rPr lang="en-US" sz="3200" baseline="30000" dirty="0"/>
              <a:t>th</a:t>
            </a:r>
            <a:r>
              <a:rPr lang="en-US" sz="3200" dirty="0"/>
              <a:t> graders need sack lunches.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24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43" y="2036428"/>
            <a:ext cx="10331642" cy="452112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NEW </a:t>
            </a:r>
            <a:r>
              <a:rPr lang="en-US" sz="3200" dirty="0" err="1"/>
              <a:t>NEW</a:t>
            </a:r>
            <a:r>
              <a:rPr lang="en-US" sz="3200" dirty="0"/>
              <a:t>- April 29- 6</a:t>
            </a:r>
            <a:r>
              <a:rPr lang="en-US" sz="3200" baseline="30000" dirty="0"/>
              <a:t>th</a:t>
            </a:r>
            <a:r>
              <a:rPr lang="en-US" sz="3200" dirty="0"/>
              <a:t> gr eats A lunch.  7</a:t>
            </a:r>
            <a:r>
              <a:rPr lang="en-US" sz="3200" baseline="30000" dirty="0"/>
              <a:t>th</a:t>
            </a:r>
            <a:r>
              <a:rPr lang="en-US" sz="3200" dirty="0"/>
              <a:t> and 8</a:t>
            </a:r>
            <a:r>
              <a:rPr lang="en-US" sz="3200" baseline="30000" dirty="0"/>
              <a:t>th</a:t>
            </a:r>
            <a:r>
              <a:rPr lang="en-US" sz="3200" dirty="0"/>
              <a:t> gr will test until 4</a:t>
            </a:r>
            <a:r>
              <a:rPr lang="en-US" sz="3200" baseline="30000" dirty="0"/>
              <a:t>th</a:t>
            </a:r>
            <a:r>
              <a:rPr lang="en-US" sz="3200" dirty="0"/>
              <a:t> period or B lunch.  Any student that is NOT finished with the math test at 11:45am will go to an overflow room.  They will eat in the testing room at a later time.  This is new for our 7</a:t>
            </a:r>
            <a:r>
              <a:rPr lang="en-US" sz="3200" baseline="30000" dirty="0"/>
              <a:t>th</a:t>
            </a:r>
            <a:r>
              <a:rPr lang="en-US" sz="3200" dirty="0"/>
              <a:t> and 8</a:t>
            </a:r>
            <a:r>
              <a:rPr lang="en-US" sz="3200" baseline="30000" dirty="0"/>
              <a:t>th</a:t>
            </a:r>
            <a:r>
              <a:rPr lang="en-US" sz="3200" dirty="0"/>
              <a:t> graders.  Students who need a lunch will be escorted to get food at a later time. No sack lunches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April 18 and 23- 8</a:t>
            </a:r>
            <a:r>
              <a:rPr lang="en-US" sz="3200" baseline="30000" dirty="0"/>
              <a:t>th</a:t>
            </a:r>
            <a:r>
              <a:rPr lang="en-US" sz="3200" dirty="0"/>
              <a:t> gr students who are not finished testing will eat lunch in the testing room.  A, B, C lunches normal.  No sack lunches needed.</a:t>
            </a:r>
          </a:p>
        </p:txBody>
      </p:sp>
    </p:spTree>
    <p:extLst>
      <p:ext uri="{BB962C8B-B14F-4D97-AF65-F5344CB8AC3E}">
        <p14:creationId xmlns:p14="http://schemas.microsoft.com/office/powerpoint/2010/main" val="255713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9831084" cy="4103116"/>
          </a:xfrm>
        </p:spPr>
        <p:txBody>
          <a:bodyPr>
            <a:normAutofit/>
          </a:bodyPr>
          <a:lstStyle/>
          <a:p>
            <a:r>
              <a:rPr lang="en-US" sz="3200" dirty="0"/>
              <a:t>No lockers during testing times.</a:t>
            </a:r>
          </a:p>
          <a:p>
            <a:pPr lvl="1"/>
            <a:r>
              <a:rPr lang="en-US" sz="2800" dirty="0"/>
              <a:t>Students can go to their locker before 1</a:t>
            </a:r>
            <a:r>
              <a:rPr lang="en-US" sz="2800" baseline="30000" dirty="0"/>
              <a:t>st</a:t>
            </a:r>
            <a:r>
              <a:rPr lang="en-US" sz="2800" dirty="0"/>
              <a:t>, before lunch and after testing.</a:t>
            </a:r>
          </a:p>
          <a:p>
            <a:r>
              <a:rPr lang="en-US" sz="3200" dirty="0"/>
              <a:t>No tutorials on testing days for ANY grade level.</a:t>
            </a:r>
          </a:p>
          <a:p>
            <a:pPr lvl="1"/>
            <a:r>
              <a:rPr lang="en-US" sz="2800" dirty="0"/>
              <a:t>April 15, 26, 22, 23. 29, and 30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2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9831084" cy="4103116"/>
          </a:xfrm>
        </p:spPr>
        <p:txBody>
          <a:bodyPr>
            <a:normAutofit/>
          </a:bodyPr>
          <a:lstStyle/>
          <a:p>
            <a:r>
              <a:rPr lang="en-US" sz="3200" dirty="0"/>
              <a:t>During the lunches, teachers will get a count of the number of students still testing.  Many times at the end of lunch, we move the students who are still testing into another room.  We will have 2 rooms available for students who are still testing.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1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6118624" cy="41031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On all STAAR testing days, FCMS will be in a testing environment</a:t>
            </a:r>
          </a:p>
          <a:p>
            <a:r>
              <a:rPr lang="en-US" sz="2800" dirty="0"/>
              <a:t>All Bobcats are asked to be QUIET in the halls</a:t>
            </a:r>
          </a:p>
          <a:p>
            <a:r>
              <a:rPr lang="en-US" sz="2800" dirty="0"/>
              <a:t>Some bathrooms will be only for testing students</a:t>
            </a:r>
          </a:p>
          <a:p>
            <a:r>
              <a:rPr lang="en-US" sz="2800" dirty="0"/>
              <a:t>Some hallways will be closed for testing rooms and testing students only</a:t>
            </a:r>
          </a:p>
          <a:p>
            <a:r>
              <a:rPr lang="en-US" sz="2800" dirty="0"/>
              <a:t>Some teachers will move rooms for testing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 descr="Adventurous Tastes: Shhhh!!! Your Eating Is Driving me CRAZY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317" y="2692717"/>
            <a:ext cx="52387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4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STAAR Reminders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47" y="2336873"/>
            <a:ext cx="6777920" cy="3599316"/>
          </a:xfrm>
        </p:spPr>
        <p:txBody>
          <a:bodyPr>
            <a:normAutofit/>
          </a:bodyPr>
          <a:lstStyle/>
          <a:p>
            <a:r>
              <a:rPr lang="en-US" sz="2800" dirty="0"/>
              <a:t>It is important for all students taking a STAAR assessment to be on time (before 8:50 am) and be in attendance all day until dismissal at 4:10 pm. </a:t>
            </a:r>
          </a:p>
          <a:p>
            <a:r>
              <a:rPr lang="en-US" sz="2800" dirty="0"/>
              <a:t>When you arrive early, you have extra time to prepare for testing and can calmly enter your testing room.</a:t>
            </a:r>
          </a:p>
        </p:txBody>
      </p:sp>
      <p:pic>
        <p:nvPicPr>
          <p:cNvPr id="4" name="Picture 3" descr="Cose che capitano] Amore ho un ritardo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767" y="2795452"/>
            <a:ext cx="3980564" cy="289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99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866</TotalTime>
  <Words>1011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Berlin</vt:lpstr>
      <vt:lpstr>BOBCAT TIME</vt:lpstr>
      <vt:lpstr>STAAR TESTING DATES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 and Expectations</vt:lpstr>
      <vt:lpstr>STAAR Reminders</vt:lpstr>
      <vt:lpstr>HB4545</vt:lpstr>
      <vt:lpstr>Turn off TEAMS</vt:lpstr>
      <vt:lpstr>Check for computer updates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BOBCAT TIME</dc:title>
  <dc:creator>Kelly, Tracy</dc:creator>
  <cp:lastModifiedBy>Willett, Sally</cp:lastModifiedBy>
  <cp:revision>60</cp:revision>
  <dcterms:created xsi:type="dcterms:W3CDTF">2017-03-19T15:24:15Z</dcterms:created>
  <dcterms:modified xsi:type="dcterms:W3CDTF">2025-04-03T16:55:17Z</dcterms:modified>
</cp:coreProperties>
</file>